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1"/>
  </p:notesMasterIdLst>
  <p:handoutMasterIdLst>
    <p:handoutMasterId r:id="rId22"/>
  </p:handoutMasterIdLst>
  <p:sldIdLst>
    <p:sldId id="261" r:id="rId2"/>
    <p:sldId id="262" r:id="rId3"/>
    <p:sldId id="270" r:id="rId4"/>
    <p:sldId id="263" r:id="rId5"/>
    <p:sldId id="257" r:id="rId6"/>
    <p:sldId id="264" r:id="rId7"/>
    <p:sldId id="258" r:id="rId8"/>
    <p:sldId id="271" r:id="rId9"/>
    <p:sldId id="265" r:id="rId10"/>
    <p:sldId id="272" r:id="rId11"/>
    <p:sldId id="269" r:id="rId12"/>
    <p:sldId id="259" r:id="rId13"/>
    <p:sldId id="274" r:id="rId14"/>
    <p:sldId id="266" r:id="rId15"/>
    <p:sldId id="260" r:id="rId16"/>
    <p:sldId id="273" r:id="rId17"/>
    <p:sldId id="267" r:id="rId18"/>
    <p:sldId id="275" r:id="rId19"/>
    <p:sldId id="276" r:id="rId20"/>
  </p:sldIdLst>
  <p:sldSz cx="9144000" cy="6858000" type="screen4x3"/>
  <p:notesSz cx="6858000" cy="9144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735" autoAdjust="0"/>
    <p:restoredTop sz="94660"/>
  </p:normalViewPr>
  <p:slideViewPr>
    <p:cSldViewPr>
      <p:cViewPr varScale="1">
        <p:scale>
          <a:sx n="61" d="100"/>
          <a:sy n="61" d="100"/>
        </p:scale>
        <p:origin x="-1536" y="-84"/>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5058E150-2554-4123-8489-25BDF98A8580}" type="datetimeFigureOut">
              <a:rPr lang="id-ID" smtClean="0"/>
              <a:pPr/>
              <a:t>11/02/2015</a:t>
            </a:fld>
            <a:endParaRPr lang="id-ID"/>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F7193DA1-4872-4935-B4C1-8C4332E544D4}" type="slidenum">
              <a:rPr lang="id-ID" smtClean="0"/>
              <a:pPr/>
              <a:t>‹#›</a:t>
            </a:fld>
            <a:endParaRPr lang="id-ID"/>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id-ID"/>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348F3E8-B68B-44DE-8963-A8C54D885B78}" type="datetimeFigureOut">
              <a:rPr lang="id-ID" smtClean="0"/>
              <a:pPr/>
              <a:t>11/02/2015</a:t>
            </a:fld>
            <a:endParaRPr lang="id-ID"/>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id-ID"/>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id-ID"/>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1267045-B958-400D-8F35-348F5998413B}" type="slidenum">
              <a:rPr lang="id-ID" smtClean="0"/>
              <a:pPr/>
              <a:t>‹#›</a:t>
            </a:fld>
            <a:endParaRPr lang="id-ID"/>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id-ID"/>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id-ID"/>
          </a:p>
        </p:txBody>
      </p:sp>
      <p:sp>
        <p:nvSpPr>
          <p:cNvPr id="4" name="Date Placeholder 3"/>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id-ID"/>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id-ID"/>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5" name="Footer Placeholder 4"/>
          <p:cNvSpPr>
            <a:spLocks noGrp="1"/>
          </p:cNvSpPr>
          <p:nvPr>
            <p:ph type="ftr" sz="quarter" idx="11"/>
          </p:nvPr>
        </p:nvSpPr>
        <p:spPr/>
        <p:txBody>
          <a:bodyPr/>
          <a:lstStyle/>
          <a:p>
            <a:endParaRPr lang="id-ID"/>
          </a:p>
        </p:txBody>
      </p:sp>
      <p:sp>
        <p:nvSpPr>
          <p:cNvPr id="6" name="Slide Number Placeholder 5"/>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Date Placeholder 4"/>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id-ID"/>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7" name="Date Placeholder 6"/>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8" name="Footer Placeholder 7"/>
          <p:cNvSpPr>
            <a:spLocks noGrp="1"/>
          </p:cNvSpPr>
          <p:nvPr>
            <p:ph type="ftr" sz="quarter" idx="11"/>
          </p:nvPr>
        </p:nvSpPr>
        <p:spPr/>
        <p:txBody>
          <a:bodyPr/>
          <a:lstStyle/>
          <a:p>
            <a:endParaRPr lang="id-ID"/>
          </a:p>
        </p:txBody>
      </p:sp>
      <p:sp>
        <p:nvSpPr>
          <p:cNvPr id="9" name="Slide Number Placeholder 8"/>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id-ID"/>
          </a:p>
        </p:txBody>
      </p:sp>
      <p:sp>
        <p:nvSpPr>
          <p:cNvPr id="3" name="Date Placeholder 2"/>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4" name="Footer Placeholder 3"/>
          <p:cNvSpPr>
            <a:spLocks noGrp="1"/>
          </p:cNvSpPr>
          <p:nvPr>
            <p:ph type="ftr" sz="quarter" idx="11"/>
          </p:nvPr>
        </p:nvSpPr>
        <p:spPr/>
        <p:txBody>
          <a:bodyPr/>
          <a:lstStyle/>
          <a:p>
            <a:endParaRPr lang="id-ID"/>
          </a:p>
        </p:txBody>
      </p:sp>
      <p:sp>
        <p:nvSpPr>
          <p:cNvPr id="5" name="Slide Number Placeholder 4"/>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3" name="Footer Placeholder 2"/>
          <p:cNvSpPr>
            <a:spLocks noGrp="1"/>
          </p:cNvSpPr>
          <p:nvPr>
            <p:ph type="ftr" sz="quarter" idx="11"/>
          </p:nvPr>
        </p:nvSpPr>
        <p:spPr/>
        <p:txBody>
          <a:bodyPr/>
          <a:lstStyle/>
          <a:p>
            <a:endParaRPr lang="id-ID"/>
          </a:p>
        </p:txBody>
      </p:sp>
      <p:sp>
        <p:nvSpPr>
          <p:cNvPr id="4" name="Slide Number Placeholder 3"/>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id-ID"/>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id-ID"/>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d-ID"/>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4D706832-5E59-4E8F-BE3D-3459AC1CD596}" type="datetimeFigureOut">
              <a:rPr lang="id-ID" smtClean="0"/>
              <a:pPr/>
              <a:t>11/02/2015</a:t>
            </a:fld>
            <a:endParaRPr lang="id-ID"/>
          </a:p>
        </p:txBody>
      </p:sp>
      <p:sp>
        <p:nvSpPr>
          <p:cNvPr id="6" name="Footer Placeholder 5"/>
          <p:cNvSpPr>
            <a:spLocks noGrp="1"/>
          </p:cNvSpPr>
          <p:nvPr>
            <p:ph type="ftr" sz="quarter" idx="11"/>
          </p:nvPr>
        </p:nvSpPr>
        <p:spPr/>
        <p:txBody>
          <a:bodyPr/>
          <a:lstStyle/>
          <a:p>
            <a:endParaRPr lang="id-ID"/>
          </a:p>
        </p:txBody>
      </p:sp>
      <p:sp>
        <p:nvSpPr>
          <p:cNvPr id="7" name="Slide Number Placeholder 6"/>
          <p:cNvSpPr>
            <a:spLocks noGrp="1"/>
          </p:cNvSpPr>
          <p:nvPr>
            <p:ph type="sldNum" sz="quarter" idx="12"/>
          </p:nvPr>
        </p:nvSpPr>
        <p:spPr/>
        <p:txBody>
          <a:bodyPr/>
          <a:lstStyle/>
          <a:p>
            <a:fld id="{6E5C60A8-3E9F-45CA-BAB8-92FA8E5213CC}" type="slidenum">
              <a:rPr lang="id-ID" smtClean="0"/>
              <a:pPr/>
              <a:t>‹#›</a:t>
            </a:fld>
            <a:endParaRPr lang="id-ID"/>
          </a:p>
        </p:txBody>
      </p:sp>
    </p:spTree>
  </p:cSld>
  <p:clrMapOvr>
    <a:masterClrMapping/>
  </p:clrMapOvr>
  <p:transition>
    <p:wedge/>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id-ID"/>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id-ID"/>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D706832-5E59-4E8F-BE3D-3459AC1CD596}" type="datetimeFigureOut">
              <a:rPr lang="id-ID" smtClean="0"/>
              <a:pPr/>
              <a:t>11/02/2015</a:t>
            </a:fld>
            <a:endParaRPr lang="id-ID"/>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d-ID"/>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E5C60A8-3E9F-45CA-BAB8-92FA8E5213CC}" type="slidenum">
              <a:rPr lang="id-ID" smtClean="0"/>
              <a:pPr/>
              <a:t>‹#›</a:t>
            </a:fld>
            <a:endParaRPr lang="id-ID"/>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wedge/>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http://fungsi.info/wp-content/uploads/2012/11/mikroskop-300x300.jpg"/>
          <p:cNvPicPr/>
          <p:nvPr/>
        </p:nvPicPr>
        <p:blipFill>
          <a:blip r:embed="rId2"/>
          <a:srcRect/>
          <a:stretch>
            <a:fillRect/>
          </a:stretch>
        </p:blipFill>
        <p:spPr bwMode="auto">
          <a:xfrm>
            <a:off x="0" y="642918"/>
            <a:ext cx="9144000" cy="6215106"/>
          </a:xfrm>
          <a:prstGeom prst="rect">
            <a:avLst/>
          </a:prstGeom>
          <a:noFill/>
          <a:ln w="9525">
            <a:noFill/>
            <a:miter lim="800000"/>
            <a:headEnd/>
            <a:tailEnd/>
          </a:ln>
        </p:spPr>
      </p:pic>
      <p:sp>
        <p:nvSpPr>
          <p:cNvPr id="6" name="Title 1"/>
          <p:cNvSpPr>
            <a:spLocks noGrp="1"/>
          </p:cNvSpPr>
          <p:nvPr>
            <p:ph type="ctrTitle"/>
          </p:nvPr>
        </p:nvSpPr>
        <p:spPr>
          <a:xfrm>
            <a:off x="0" y="357166"/>
            <a:ext cx="9144000" cy="1071570"/>
          </a:xfrm>
          <a:solidFill>
            <a:schemeClr val="bg1"/>
          </a:solidFill>
        </p:spPr>
        <p:txBody>
          <a:bodyPr>
            <a:noAutofit/>
          </a:bodyPr>
          <a:lstStyle/>
          <a:p>
            <a:r>
              <a:rPr lang="id-ID" sz="8000" b="1" dirty="0" smtClean="0">
                <a:effectLst>
                  <a:outerShdw blurRad="38100" dist="38100" dir="2700000" algn="tl">
                    <a:srgbClr val="000000">
                      <a:alpha val="43137"/>
                    </a:srgbClr>
                  </a:outerShdw>
                </a:effectLst>
              </a:rPr>
              <a:t>II. RISET KONSUMEN</a:t>
            </a:r>
            <a:endParaRPr lang="id-ID" sz="8000" dirty="0">
              <a:effectLst>
                <a:outerShdw blurRad="38100" dist="38100" dir="2700000" algn="tl">
                  <a:srgbClr val="000000">
                    <a:alpha val="43137"/>
                  </a:srgbClr>
                </a:outerShdw>
              </a:effectLst>
            </a:endParaRPr>
          </a:p>
        </p:txBody>
      </p:sp>
      <p:sp>
        <p:nvSpPr>
          <p:cNvPr id="5" name="Rectangle 4"/>
          <p:cNvSpPr/>
          <p:nvPr/>
        </p:nvSpPr>
        <p:spPr>
          <a:xfrm>
            <a:off x="500034" y="1857364"/>
            <a:ext cx="8215369" cy="3693319"/>
          </a:xfrm>
          <a:prstGeom prst="rect">
            <a:avLst/>
          </a:prstGeom>
        </p:spPr>
        <p:txBody>
          <a:bodyPr wrap="square">
            <a:spAutoFit/>
          </a:bodyPr>
          <a:lstStyle/>
          <a:p>
            <a:pPr marL="449263" indent="-449263">
              <a:buAutoNum type="alphaUcPeriod"/>
            </a:pPr>
            <a:r>
              <a:rPr lang="id-ID" sz="3600" b="1" dirty="0" smtClean="0">
                <a:solidFill>
                  <a:srgbClr val="FF0000"/>
                </a:solidFill>
                <a:effectLst>
                  <a:outerShdw blurRad="38100" dist="38100" dir="2700000" algn="tl">
                    <a:srgbClr val="000000">
                      <a:alpha val="43137"/>
                    </a:srgbClr>
                  </a:outerShdw>
                </a:effectLst>
              </a:rPr>
              <a:t>Hakikat </a:t>
            </a:r>
            <a:r>
              <a:rPr lang="id-ID" sz="3600" b="1" dirty="0" smtClean="0">
                <a:solidFill>
                  <a:srgbClr val="FF0000"/>
                </a:solidFill>
                <a:effectLst>
                  <a:outerShdw blurRad="38100" dist="38100" dir="2700000" algn="tl">
                    <a:srgbClr val="000000">
                      <a:alpha val="43137"/>
                    </a:srgbClr>
                  </a:outerShdw>
                </a:effectLst>
              </a:rPr>
              <a:t>Riset </a:t>
            </a:r>
            <a:r>
              <a:rPr lang="id-ID" sz="3600" b="1" dirty="0" smtClean="0">
                <a:solidFill>
                  <a:srgbClr val="FF0000"/>
                </a:solidFill>
                <a:effectLst>
                  <a:outerShdw blurRad="38100" dist="38100" dir="2700000" algn="tl">
                    <a:srgbClr val="000000">
                      <a:alpha val="43137"/>
                    </a:srgbClr>
                  </a:outerShdw>
                </a:effectLst>
              </a:rPr>
              <a:t>Konsumen</a:t>
            </a:r>
          </a:p>
          <a:p>
            <a:pPr marL="449263" indent="-449263">
              <a:buAutoNum type="alphaUcPeriod" startAt="2"/>
            </a:pPr>
            <a:r>
              <a:rPr lang="id-ID" sz="3600" b="1" dirty="0" smtClean="0">
                <a:solidFill>
                  <a:srgbClr val="FF0000"/>
                </a:solidFill>
                <a:effectLst>
                  <a:outerShdw blurRad="38100" dist="38100" dir="2700000" algn="tl">
                    <a:srgbClr val="000000">
                      <a:alpha val="43137"/>
                    </a:srgbClr>
                  </a:outerShdw>
                </a:effectLst>
              </a:rPr>
              <a:t>Metode </a:t>
            </a:r>
            <a:r>
              <a:rPr lang="id-ID" sz="3600" b="1" dirty="0" smtClean="0">
                <a:solidFill>
                  <a:srgbClr val="FF0000"/>
                </a:solidFill>
                <a:effectLst>
                  <a:outerShdw blurRad="38100" dist="38100" dir="2700000" algn="tl">
                    <a:srgbClr val="000000">
                      <a:alpha val="43137"/>
                    </a:srgbClr>
                  </a:outerShdw>
                </a:effectLst>
              </a:rPr>
              <a:t>dan Teknik Riset </a:t>
            </a:r>
            <a:r>
              <a:rPr lang="id-ID" sz="3600" b="1" dirty="0" smtClean="0">
                <a:solidFill>
                  <a:srgbClr val="FF0000"/>
                </a:solidFill>
                <a:effectLst>
                  <a:outerShdw blurRad="38100" dist="38100" dir="2700000" algn="tl">
                    <a:srgbClr val="000000">
                      <a:alpha val="43137"/>
                    </a:srgbClr>
                  </a:outerShdw>
                </a:effectLst>
              </a:rPr>
              <a:t>Konsumen</a:t>
            </a:r>
          </a:p>
          <a:p>
            <a:pPr marL="449263" indent="-449263"/>
            <a:r>
              <a:rPr lang="id-ID" sz="3600" b="1" dirty="0" smtClean="0">
                <a:solidFill>
                  <a:srgbClr val="FF0000"/>
                </a:solidFill>
                <a:effectLst>
                  <a:outerShdw blurRad="38100" dist="38100" dir="2700000" algn="tl">
                    <a:srgbClr val="000000">
                      <a:alpha val="43137"/>
                    </a:srgbClr>
                  </a:outerShdw>
                </a:effectLst>
              </a:rPr>
              <a:t>C. </a:t>
            </a:r>
            <a:r>
              <a:rPr lang="id-ID" sz="3600" b="1" dirty="0" smtClean="0">
                <a:solidFill>
                  <a:srgbClr val="FF0000"/>
                </a:solidFill>
                <a:effectLst>
                  <a:outerShdw blurRad="38100" dist="38100" dir="2700000" algn="tl">
                    <a:srgbClr val="000000">
                      <a:alpha val="43137"/>
                    </a:srgbClr>
                  </a:outerShdw>
                </a:effectLst>
              </a:rPr>
              <a:t>Hal </a:t>
            </a:r>
            <a:r>
              <a:rPr lang="id-ID" sz="3600" b="1" dirty="0" smtClean="0">
                <a:solidFill>
                  <a:srgbClr val="FF0000"/>
                </a:solidFill>
                <a:effectLst>
                  <a:outerShdw blurRad="38100" dist="38100" dir="2700000" algn="tl">
                    <a:srgbClr val="000000">
                      <a:alpha val="43137"/>
                    </a:srgbClr>
                  </a:outerShdw>
                </a:effectLst>
              </a:rPr>
              <a:t>Penting dalam Melakukan Riset Konsumen</a:t>
            </a:r>
            <a:endParaRPr lang="id-ID" sz="3600" b="1" dirty="0" smtClean="0">
              <a:solidFill>
                <a:srgbClr val="FF0000"/>
              </a:solidFill>
              <a:effectLst>
                <a:outerShdw blurRad="38100" dist="38100" dir="2700000" algn="tl">
                  <a:srgbClr val="000000">
                    <a:alpha val="43137"/>
                  </a:srgbClr>
                </a:outerShdw>
              </a:effectLst>
            </a:endParaRPr>
          </a:p>
          <a:p>
            <a:pPr marL="449263" indent="-449263"/>
            <a:r>
              <a:rPr lang="id-ID" sz="3600" b="1" dirty="0" smtClean="0">
                <a:solidFill>
                  <a:srgbClr val="FF0000"/>
                </a:solidFill>
                <a:effectLst>
                  <a:outerShdw blurRad="38100" dist="38100" dir="2700000" algn="tl">
                    <a:srgbClr val="000000">
                      <a:alpha val="43137"/>
                    </a:srgbClr>
                  </a:outerShdw>
                </a:effectLst>
              </a:rPr>
              <a:t>D.	Manfaat </a:t>
            </a:r>
            <a:r>
              <a:rPr lang="id-ID" sz="3600" b="1" dirty="0" smtClean="0">
                <a:solidFill>
                  <a:srgbClr val="FF0000"/>
                </a:solidFill>
                <a:effectLst>
                  <a:outerShdw blurRad="38100" dist="38100" dir="2700000" algn="tl">
                    <a:srgbClr val="000000">
                      <a:alpha val="43137"/>
                    </a:srgbClr>
                  </a:outerShdw>
                </a:effectLst>
              </a:rPr>
              <a:t>Riset </a:t>
            </a:r>
            <a:r>
              <a:rPr lang="id-ID" sz="3600" b="1" dirty="0" smtClean="0">
                <a:solidFill>
                  <a:srgbClr val="FF0000"/>
                </a:solidFill>
                <a:effectLst>
                  <a:outerShdw blurRad="38100" dist="38100" dir="2700000" algn="tl">
                    <a:srgbClr val="000000">
                      <a:alpha val="43137"/>
                    </a:srgbClr>
                  </a:outerShdw>
                </a:effectLst>
              </a:rPr>
              <a:t>Konsumen</a:t>
            </a:r>
          </a:p>
          <a:p>
            <a:pPr marL="342900" indent="-342900"/>
            <a:r>
              <a:rPr lang="id-ID" sz="3600" b="1" dirty="0" smtClean="0">
                <a:solidFill>
                  <a:srgbClr val="FF0000"/>
                </a:solidFill>
                <a:effectLst>
                  <a:outerShdw blurRad="38100" dist="38100" dir="2700000" algn="tl">
                    <a:srgbClr val="000000">
                      <a:alpha val="43137"/>
                    </a:srgbClr>
                  </a:outerShdw>
                </a:effectLst>
              </a:rPr>
              <a:t>E. </a:t>
            </a:r>
            <a:r>
              <a:rPr lang="id-ID" sz="3600" b="1" dirty="0" smtClean="0">
                <a:solidFill>
                  <a:srgbClr val="FF0000"/>
                </a:solidFill>
                <a:effectLst>
                  <a:outerShdw blurRad="38100" dist="38100" dir="2700000" algn="tl">
                    <a:srgbClr val="000000">
                      <a:alpha val="43137"/>
                    </a:srgbClr>
                  </a:outerShdw>
                </a:effectLst>
              </a:rPr>
              <a:t>Contoh </a:t>
            </a:r>
            <a:r>
              <a:rPr lang="id-ID" sz="3600" b="1" dirty="0" smtClean="0">
                <a:solidFill>
                  <a:srgbClr val="FF0000"/>
                </a:solidFill>
                <a:effectLst>
                  <a:outerShdw blurRad="38100" dist="38100" dir="2700000" algn="tl">
                    <a:srgbClr val="000000">
                      <a:alpha val="43137"/>
                    </a:srgbClr>
                  </a:outerShdw>
                </a:effectLst>
              </a:rPr>
              <a:t>Riset Konsumen </a:t>
            </a:r>
            <a:endParaRPr lang="id-ID" sz="3600" b="1" dirty="0" smtClean="0">
              <a:solidFill>
                <a:srgbClr val="FF0000"/>
              </a:solidFill>
              <a:effectLst>
                <a:outerShdw blurRad="38100" dist="38100" dir="2700000" algn="tl">
                  <a:srgbClr val="000000">
                    <a:alpha val="43137"/>
                  </a:srgbClr>
                </a:outerShdw>
              </a:effectLst>
            </a:endParaRPr>
          </a:p>
          <a:p>
            <a:pPr marL="342900" indent="-342900"/>
            <a:endParaRPr lang="id-ID" dirty="0"/>
          </a:p>
        </p:txBody>
      </p:sp>
    </p:spTree>
  </p:cSld>
  <p:clrMapOvr>
    <a:masterClrMapping/>
  </p:clrMapOvr>
  <p:transition>
    <p:wedg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720" y="1076324"/>
            <a:ext cx="8572560" cy="5424510"/>
          </a:xfrm>
        </p:spPr>
        <p:txBody>
          <a:bodyPr>
            <a:normAutofit/>
          </a:bodyPr>
          <a:lstStyle/>
          <a:p>
            <a:r>
              <a:rPr lang="id-ID" dirty="0" smtClean="0">
                <a:solidFill>
                  <a:schemeClr val="tx1"/>
                </a:solidFill>
              </a:rPr>
              <a:t>Dengan demikian kita harus mengukur daya perhatian, misalnya dengan cara mengamati mahasiswa yang diminta untuk mematuhi tugas-tugas yang telah diberikan.</a:t>
            </a:r>
          </a:p>
          <a:p>
            <a:endParaRPr lang="id-ID" sz="1200" dirty="0" smtClean="0">
              <a:solidFill>
                <a:schemeClr val="tx1"/>
              </a:solidFill>
            </a:endParaRPr>
          </a:p>
          <a:p>
            <a:r>
              <a:rPr lang="id-ID" i="1" dirty="0" smtClean="0">
                <a:solidFill>
                  <a:schemeClr val="tx1"/>
                </a:solidFill>
              </a:rPr>
              <a:t>7. Membuat Laporan yang Berisi Kesimpulan Hasil Riset</a:t>
            </a:r>
            <a:r>
              <a:rPr lang="id-ID" dirty="0" smtClean="0">
                <a:solidFill>
                  <a:schemeClr val="tx1"/>
                </a:solidFill>
              </a:rPr>
              <a:t>: teori yang baik adalah penjelasan yang didasarkan pada data asli, pada fenomena yang dipelajari</a:t>
            </a:r>
          </a:p>
          <a:p>
            <a:endParaRPr lang="id-ID" dirty="0"/>
          </a:p>
        </p:txBody>
      </p:sp>
    </p:spTree>
  </p:cSld>
  <p:clrMapOvr>
    <a:masterClrMapping/>
  </p:clrMapOvr>
  <p:transition>
    <p:wedge/>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571480"/>
            <a:ext cx="8429684" cy="5929354"/>
          </a:xfrm>
        </p:spPr>
        <p:txBody>
          <a:bodyPr>
            <a:normAutofit/>
          </a:bodyPr>
          <a:lstStyle/>
          <a:p>
            <a:r>
              <a:rPr lang="id-ID" dirty="0" smtClean="0">
                <a:solidFill>
                  <a:schemeClr val="tx1"/>
                </a:solidFill>
              </a:rPr>
              <a:t>Karena itu, penelitian yang berhasil adalah suatu penelitian yang tidak hanya menemukan atau menunjukkan sifat-sifat dari kategori-kategori tersebut saling pengaruh mempengaruhi. Penjelasan secara teori merupakan kunci untuk memahami permasalahan yang ada disekitar kita.</a:t>
            </a:r>
            <a:r>
              <a:rPr lang="id-ID" dirty="0" smtClean="0"/>
              <a:t> </a:t>
            </a:r>
          </a:p>
          <a:p>
            <a:endParaRPr lang="id-ID" dirty="0"/>
          </a:p>
        </p:txBody>
      </p:sp>
    </p:spTree>
  </p:cSld>
  <p:clrMapOvr>
    <a:masterClrMapping/>
  </p:clrMapOvr>
  <p:transition>
    <p:wedge/>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428604"/>
            <a:ext cx="7772400" cy="727071"/>
          </a:xfrm>
        </p:spPr>
        <p:txBody>
          <a:bodyPr>
            <a:normAutofit fontScale="90000"/>
          </a:bodyPr>
          <a:lstStyle/>
          <a:p>
            <a:r>
              <a:rPr lang="id-ID" b="1" dirty="0" smtClean="0"/>
              <a:t>D. Manfaat Riset Konsumen</a:t>
            </a:r>
            <a:endParaRPr lang="id-ID" dirty="0"/>
          </a:p>
        </p:txBody>
      </p:sp>
      <p:sp>
        <p:nvSpPr>
          <p:cNvPr id="3" name="Subtitle 2"/>
          <p:cNvSpPr>
            <a:spLocks noGrp="1"/>
          </p:cNvSpPr>
          <p:nvPr>
            <p:ph type="subTitle" idx="1"/>
          </p:nvPr>
        </p:nvSpPr>
        <p:spPr>
          <a:xfrm>
            <a:off x="285720" y="1357298"/>
            <a:ext cx="8572560" cy="5214974"/>
          </a:xfrm>
        </p:spPr>
        <p:txBody>
          <a:bodyPr>
            <a:normAutofit/>
          </a:bodyPr>
          <a:lstStyle/>
          <a:p>
            <a:pPr marL="514350" indent="-514350">
              <a:buAutoNum type="arabicPeriod"/>
            </a:pPr>
            <a:r>
              <a:rPr lang="id-ID" i="1" dirty="0" smtClean="0">
                <a:solidFill>
                  <a:schemeClr val="tx1"/>
                </a:solidFill>
              </a:rPr>
              <a:t>Pendidikan konsumen</a:t>
            </a:r>
            <a:r>
              <a:rPr lang="id-ID" dirty="0" smtClean="0">
                <a:solidFill>
                  <a:schemeClr val="tx1"/>
                </a:solidFill>
              </a:rPr>
              <a:t>: hasil riset bermanfaat sebagai basis untuk pendidikan dan perlindungan konsumen disamping itu berguna bagi konsumen untuk mengarahkan perilaku konsumen dalam rangka mendapatkan produk yang mereka butuhkan. </a:t>
            </a:r>
          </a:p>
          <a:p>
            <a:pPr marL="514350" indent="-514350"/>
            <a:endParaRPr lang="id-ID" dirty="0" smtClean="0">
              <a:solidFill>
                <a:schemeClr val="tx1"/>
              </a:solidFill>
            </a:endParaRPr>
          </a:p>
        </p:txBody>
      </p:sp>
    </p:spTree>
  </p:cSld>
  <p:clrMapOvr>
    <a:masterClrMapping/>
  </p:clrMapOvr>
  <p:transition>
    <p:wedge/>
  </p:transition>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720" y="285728"/>
            <a:ext cx="8572560" cy="6215106"/>
          </a:xfrm>
        </p:spPr>
        <p:txBody>
          <a:bodyPr>
            <a:normAutofit fontScale="92500" lnSpcReduction="10000"/>
          </a:bodyPr>
          <a:lstStyle/>
          <a:p>
            <a:r>
              <a:rPr lang="id-ID" i="1" dirty="0" smtClean="0">
                <a:solidFill>
                  <a:schemeClr val="tx1"/>
                </a:solidFill>
              </a:rPr>
              <a:t>2. Pembuatan kebijakan publik</a:t>
            </a:r>
            <a:r>
              <a:rPr lang="id-ID" dirty="0" smtClean="0">
                <a:solidFill>
                  <a:schemeClr val="tx1"/>
                </a:solidFill>
              </a:rPr>
              <a:t>: hasil riset konsumen dapat melengkapi informasi yang penting untuk pembuatan keputusan dalam kebijakan publik. Informasi tersebut dapat dijadikan sebagai dasar dalam pembuatan kebijakan untuk melindungi konsumen yang dapat mempengaruhi pilihan konsumen melalui pembatasan dalam kekuatan monopoli dan praktik dagang yang tidak jujur.</a:t>
            </a:r>
          </a:p>
          <a:p>
            <a:endParaRPr lang="id-ID" sz="1300" dirty="0" smtClean="0">
              <a:solidFill>
                <a:schemeClr val="tx1"/>
              </a:solidFill>
            </a:endParaRPr>
          </a:p>
          <a:p>
            <a:r>
              <a:rPr lang="id-ID" i="1" dirty="0" smtClean="0">
                <a:solidFill>
                  <a:schemeClr val="tx1"/>
                </a:solidFill>
              </a:rPr>
              <a:t>3</a:t>
            </a:r>
            <a:r>
              <a:rPr lang="id-ID" i="1" dirty="0" smtClean="0"/>
              <a:t>. </a:t>
            </a:r>
            <a:r>
              <a:rPr lang="id-ID" i="1" dirty="0" smtClean="0">
                <a:solidFill>
                  <a:schemeClr val="tx1"/>
                </a:solidFill>
              </a:rPr>
              <a:t>Kepentingan pemasaran</a:t>
            </a:r>
            <a:r>
              <a:rPr lang="id-ID" dirty="0" smtClean="0">
                <a:solidFill>
                  <a:schemeClr val="tx1"/>
                </a:solidFill>
              </a:rPr>
              <a:t>: hasil riset juga manfaat bagi proses perencanaan dan dapat digunakan sebagai konsep pelaksaan, penetapan harga, promosi, dan distribusi gagasan, barang dan jasa yang menciptakan pertukaran yang saling menguntungkan baik secara individu maupun organisasi</a:t>
            </a:r>
          </a:p>
          <a:p>
            <a:endParaRPr lang="id-ID" dirty="0" smtClean="0">
              <a:solidFill>
                <a:schemeClr val="tx1"/>
              </a:solidFill>
            </a:endParaRPr>
          </a:p>
          <a:p>
            <a:endParaRPr lang="id-ID" dirty="0" smtClean="0">
              <a:solidFill>
                <a:schemeClr val="tx1"/>
              </a:solidFill>
            </a:endParaRPr>
          </a:p>
          <a:p>
            <a:endParaRPr lang="id-ID" dirty="0" smtClean="0">
              <a:solidFill>
                <a:schemeClr val="tx1"/>
              </a:solidFill>
            </a:endParaRPr>
          </a:p>
          <a:p>
            <a:endParaRPr lang="id-ID" dirty="0"/>
          </a:p>
        </p:txBody>
      </p:sp>
    </p:spTree>
  </p:cSld>
  <p:clrMapOvr>
    <a:masterClrMapping/>
  </p:clrMapOvr>
  <p:transition>
    <p:wedge/>
  </p:transition>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14282" y="714356"/>
            <a:ext cx="8643998" cy="5715040"/>
          </a:xfrm>
        </p:spPr>
        <p:txBody>
          <a:bodyPr>
            <a:normAutofit/>
          </a:bodyPr>
          <a:lstStyle/>
          <a:p>
            <a:endParaRPr lang="id-ID" sz="1500" dirty="0" smtClean="0">
              <a:solidFill>
                <a:schemeClr val="tx1"/>
              </a:solidFill>
            </a:endParaRPr>
          </a:p>
          <a:p>
            <a:r>
              <a:rPr lang="id-ID" i="1" dirty="0" smtClean="0">
                <a:solidFill>
                  <a:schemeClr val="tx1"/>
                </a:solidFill>
              </a:rPr>
              <a:t>4. </a:t>
            </a:r>
            <a:r>
              <a:rPr lang="id-ID" dirty="0" smtClean="0">
                <a:solidFill>
                  <a:schemeClr val="tx1"/>
                </a:solidFill>
              </a:rPr>
              <a:t>Hasil riset juga bermanfaat untuk kepentingan para pemasar  untuk meramalkan reaksi konsumen terhadap berbagai program pesan promosi yang disampaikan produsen. </a:t>
            </a:r>
          </a:p>
          <a:p>
            <a:endParaRPr lang="id-ID" sz="1500" dirty="0" smtClean="0">
              <a:solidFill>
                <a:schemeClr val="tx1"/>
              </a:solidFill>
            </a:endParaRPr>
          </a:p>
          <a:p>
            <a:r>
              <a:rPr lang="id-ID" i="1" dirty="0" smtClean="0">
                <a:solidFill>
                  <a:schemeClr val="tx1"/>
                </a:solidFill>
              </a:rPr>
              <a:t>5</a:t>
            </a:r>
            <a:r>
              <a:rPr lang="id-ID" dirty="0" smtClean="0">
                <a:solidFill>
                  <a:schemeClr val="tx1"/>
                </a:solidFill>
              </a:rPr>
              <a:t>. Kemudian untuk memahami cara konsumen mengambil keputusan, memberikan perhatian melalui pelayanan prima dan kualitas yang baik, sehingga pada akhirnya pemasar bisa merancang strategi pemasaran yang lebih baik dan terus melakukan inovasi.</a:t>
            </a:r>
            <a:endParaRPr lang="id-ID" dirty="0">
              <a:solidFill>
                <a:schemeClr val="tx1"/>
              </a:solidFill>
            </a:endParaRPr>
          </a:p>
        </p:txBody>
      </p:sp>
    </p:spTree>
  </p:cSld>
  <p:clrMapOvr>
    <a:masterClrMapping/>
  </p:clrMapOvr>
  <p:transition>
    <p:wedge/>
  </p:transition>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57158" y="357166"/>
            <a:ext cx="8501122" cy="571504"/>
          </a:xfrm>
        </p:spPr>
        <p:txBody>
          <a:bodyPr>
            <a:normAutofit fontScale="90000"/>
          </a:bodyPr>
          <a:lstStyle/>
          <a:p>
            <a:r>
              <a:rPr lang="id-ID" b="1" dirty="0" smtClean="0"/>
              <a:t>E. Contoh </a:t>
            </a:r>
            <a:r>
              <a:rPr lang="id-ID" b="1" dirty="0"/>
              <a:t>Riset Konsumen </a:t>
            </a:r>
            <a:endParaRPr lang="id-ID" dirty="0"/>
          </a:p>
        </p:txBody>
      </p:sp>
      <p:sp>
        <p:nvSpPr>
          <p:cNvPr id="3" name="Subtitle 2"/>
          <p:cNvSpPr>
            <a:spLocks noGrp="1"/>
          </p:cNvSpPr>
          <p:nvPr>
            <p:ph type="subTitle" idx="1"/>
          </p:nvPr>
        </p:nvSpPr>
        <p:spPr>
          <a:xfrm>
            <a:off x="214314" y="1143008"/>
            <a:ext cx="8858280" cy="5786454"/>
          </a:xfrm>
        </p:spPr>
        <p:txBody>
          <a:bodyPr>
            <a:normAutofit fontScale="55000" lnSpcReduction="20000"/>
          </a:bodyPr>
          <a:lstStyle/>
          <a:p>
            <a:r>
              <a:rPr lang="id-ID" sz="7400" b="1" dirty="0" smtClean="0">
                <a:solidFill>
                  <a:schemeClr val="tx1"/>
                </a:solidFill>
              </a:rPr>
              <a:t>Contoh Judul</a:t>
            </a:r>
          </a:p>
          <a:p>
            <a:r>
              <a:rPr lang="id-ID" sz="7400" dirty="0" smtClean="0">
                <a:solidFill>
                  <a:schemeClr val="tx1"/>
                </a:solidFill>
              </a:rPr>
              <a:t>“</a:t>
            </a:r>
            <a:r>
              <a:rPr lang="id-ID" sz="6500" dirty="0" smtClean="0">
                <a:solidFill>
                  <a:schemeClr val="tx1"/>
                </a:solidFill>
                <a:latin typeface="Comic Sans MS" pitchFamily="66" charset="0"/>
              </a:rPr>
              <a:t>Tanggapan Konsumen Terhadap Atribut Suatu Produk yang Diiklankan DiTelevisi Dalam Hubungannya dengan Keputusan Pembelian</a:t>
            </a:r>
            <a:r>
              <a:rPr lang="id-ID" sz="7400" dirty="0" smtClean="0">
                <a:solidFill>
                  <a:schemeClr val="tx1"/>
                </a:solidFill>
              </a:rPr>
              <a:t>”</a:t>
            </a:r>
          </a:p>
          <a:p>
            <a:endParaRPr lang="id-ID" sz="2500" dirty="0" smtClean="0">
              <a:solidFill>
                <a:schemeClr val="tx1"/>
              </a:solidFill>
            </a:endParaRPr>
          </a:p>
          <a:p>
            <a:r>
              <a:rPr lang="id-ID" sz="6000" dirty="0" smtClean="0">
                <a:solidFill>
                  <a:schemeClr val="tx1"/>
                </a:solidFill>
              </a:rPr>
              <a:t>Bagaimanakah caranya perusahaan mengetahui atribut-atribut suatu produk yang di iklankan ditelevisi serta faktor-faktor eksternal akan berpengaruh terhadap keputusan-keputusan untuk membeli produk ?</a:t>
            </a:r>
          </a:p>
          <a:p>
            <a:endParaRPr lang="id-ID" sz="2500" dirty="0" smtClean="0">
              <a:solidFill>
                <a:schemeClr val="tx1"/>
              </a:solidFill>
            </a:endParaRPr>
          </a:p>
        </p:txBody>
      </p:sp>
    </p:spTree>
  </p:cSld>
  <p:clrMapOvr>
    <a:masterClrMapping/>
  </p:clrMapOvr>
  <p:transition>
    <p:wedge/>
  </p:transition>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720" y="285728"/>
            <a:ext cx="8643998" cy="6357982"/>
          </a:xfrm>
        </p:spPr>
        <p:txBody>
          <a:bodyPr>
            <a:normAutofit lnSpcReduction="10000"/>
          </a:bodyPr>
          <a:lstStyle/>
          <a:p>
            <a:pPr marL="360363" indent="-360363" algn="l"/>
            <a:r>
              <a:rPr lang="id-ID" sz="4800" b="1" i="1" dirty="0" smtClean="0">
                <a:solidFill>
                  <a:schemeClr val="tx1"/>
                </a:solidFill>
              </a:rPr>
              <a:t>1.	Permasalahan</a:t>
            </a:r>
            <a:endParaRPr lang="id-ID" sz="4800" b="1" dirty="0" smtClean="0">
              <a:solidFill>
                <a:schemeClr val="tx1"/>
              </a:solidFill>
            </a:endParaRPr>
          </a:p>
          <a:p>
            <a:r>
              <a:rPr lang="id-ID" dirty="0" smtClean="0">
                <a:solidFill>
                  <a:schemeClr val="tx1"/>
                </a:solidFill>
              </a:rPr>
              <a:t>Pemasangan iklan ditelevisi untuk mempromosikan suatu produk tertentu agar dapat meningkatkan penjualannya perlu dianalisis. Banyak hal yang dapat dijadikan bahan analisis. </a:t>
            </a:r>
          </a:p>
          <a:p>
            <a:r>
              <a:rPr lang="id-ID" dirty="0" smtClean="0">
                <a:solidFill>
                  <a:schemeClr val="tx1"/>
                </a:solidFill>
              </a:rPr>
              <a:t>Permasalahannya adalah........</a:t>
            </a:r>
          </a:p>
          <a:p>
            <a:pPr marL="360363" lvl="0" indent="-360363" algn="l"/>
            <a:r>
              <a:rPr lang="id-ID" dirty="0" smtClean="0">
                <a:solidFill>
                  <a:schemeClr val="tx1"/>
                </a:solidFill>
              </a:rPr>
              <a:t>a. Bagaimana mengetahui sikap konsumen terhadap produk yang di iklankan</a:t>
            </a:r>
          </a:p>
          <a:p>
            <a:pPr marL="360363" lvl="0" indent="-360363" algn="l"/>
            <a:r>
              <a:rPr lang="id-ID" dirty="0" smtClean="0">
                <a:solidFill>
                  <a:schemeClr val="tx1"/>
                </a:solidFill>
              </a:rPr>
              <a:t>b.	 Bagaimana mengetahui perilaku konsumen dalam melakukan keputusan pembelian produk yang di iklankan</a:t>
            </a:r>
            <a:r>
              <a:rPr lang="id-ID" dirty="0" smtClean="0"/>
              <a:t>.</a:t>
            </a:r>
          </a:p>
          <a:p>
            <a:pPr algn="l"/>
            <a:r>
              <a:rPr lang="id-ID" dirty="0" smtClean="0"/>
              <a:t> </a:t>
            </a:r>
          </a:p>
          <a:p>
            <a:endParaRPr lang="id-ID" dirty="0"/>
          </a:p>
        </p:txBody>
      </p:sp>
    </p:spTree>
  </p:cSld>
  <p:clrMapOvr>
    <a:masterClrMapping/>
  </p:clrMapOvr>
  <p:transition>
    <p:wedge/>
  </p:transition>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720" y="428604"/>
            <a:ext cx="8501122" cy="6072230"/>
          </a:xfrm>
        </p:spPr>
        <p:txBody>
          <a:bodyPr>
            <a:normAutofit/>
          </a:bodyPr>
          <a:lstStyle/>
          <a:p>
            <a:r>
              <a:rPr lang="id-ID" sz="4800" b="1" i="1" dirty="0" smtClean="0">
                <a:solidFill>
                  <a:schemeClr val="tx1"/>
                </a:solidFill>
              </a:rPr>
              <a:t>2. Teori</a:t>
            </a:r>
            <a:endParaRPr lang="id-ID" sz="4800" b="1" dirty="0" smtClean="0">
              <a:solidFill>
                <a:schemeClr val="tx1"/>
              </a:solidFill>
            </a:endParaRPr>
          </a:p>
          <a:p>
            <a:r>
              <a:rPr lang="id-ID" dirty="0" smtClean="0">
                <a:solidFill>
                  <a:schemeClr val="tx1"/>
                </a:solidFill>
              </a:rPr>
              <a:t>Menurut Kotler (2010), faktor utama yang mempengaruhi perilaku konsumen adalah faktor budaya, sosial, pribadi dan psikologi. Faktor yang disebabkan psikologi antara lain disebabkan sikap konsumen dan maksud perilaku. Model sikap dan maksud perilaku yang paling terkenal adalah model </a:t>
            </a:r>
            <a:r>
              <a:rPr lang="id-ID" b="1" i="1" dirty="0" smtClean="0">
                <a:solidFill>
                  <a:schemeClr val="tx1"/>
                </a:solidFill>
              </a:rPr>
              <a:t>Fishbien</a:t>
            </a:r>
            <a:r>
              <a:rPr lang="id-ID" dirty="0" smtClean="0">
                <a:solidFill>
                  <a:schemeClr val="tx1"/>
                </a:solidFill>
              </a:rPr>
              <a:t> model ini mengasumsikan bahwa konsumen menggunakan pendekatan “</a:t>
            </a:r>
            <a:r>
              <a:rPr lang="id-ID" i="1" dirty="0" smtClean="0">
                <a:solidFill>
                  <a:schemeClr val="tx1"/>
                </a:solidFill>
              </a:rPr>
              <a:t>standar hirarki efek</a:t>
            </a:r>
            <a:r>
              <a:rPr lang="id-ID" dirty="0" smtClean="0">
                <a:solidFill>
                  <a:schemeClr val="tx1"/>
                </a:solidFill>
              </a:rPr>
              <a:t>” seperti AIDCA atau AIDA. </a:t>
            </a:r>
          </a:p>
          <a:p>
            <a:pPr algn="l"/>
            <a:endParaRPr lang="id-ID" sz="1500" dirty="0" smtClean="0"/>
          </a:p>
          <a:p>
            <a:endParaRPr lang="id-ID" dirty="0"/>
          </a:p>
        </p:txBody>
      </p:sp>
    </p:spTree>
  </p:cSld>
  <p:clrMapOvr>
    <a:masterClrMapping/>
  </p:clrMapOvr>
  <p:transition>
    <p:wedge/>
  </p:transition>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85720" y="428604"/>
            <a:ext cx="8501122" cy="6072230"/>
          </a:xfrm>
        </p:spPr>
        <p:txBody>
          <a:bodyPr>
            <a:normAutofit fontScale="92500" lnSpcReduction="20000"/>
          </a:bodyPr>
          <a:lstStyle/>
          <a:p>
            <a:r>
              <a:rPr lang="id-ID" sz="5200" b="1" i="1" dirty="0" smtClean="0">
                <a:solidFill>
                  <a:schemeClr val="tx1"/>
                </a:solidFill>
              </a:rPr>
              <a:t>3. Metode</a:t>
            </a:r>
            <a:endParaRPr lang="id-ID" sz="5200" b="1" dirty="0" smtClean="0">
              <a:solidFill>
                <a:schemeClr val="tx1"/>
              </a:solidFill>
            </a:endParaRPr>
          </a:p>
          <a:p>
            <a:r>
              <a:rPr lang="id-ID" dirty="0" smtClean="0">
                <a:solidFill>
                  <a:schemeClr val="tx1"/>
                </a:solidFill>
              </a:rPr>
              <a:t>Data yang dibutuhkan akan ditampung pada lembar kuesioner yang berisi empat variabel di atas untuk sejumlah responden yang disurvei, misalnya 500 orang. </a:t>
            </a:r>
          </a:p>
          <a:p>
            <a:pPr algn="l"/>
            <a:r>
              <a:rPr lang="id-ID" dirty="0" smtClean="0">
                <a:solidFill>
                  <a:schemeClr val="tx1"/>
                </a:solidFill>
              </a:rPr>
              <a:t>Tiap komponen pertanyaan/ pernyataan diberi skor dengan menggunakan:</a:t>
            </a:r>
          </a:p>
          <a:p>
            <a:pPr algn="l"/>
            <a:r>
              <a:rPr lang="id-ID" b="1" i="1" dirty="0" smtClean="0">
                <a:solidFill>
                  <a:schemeClr val="tx1"/>
                </a:solidFill>
                <a:latin typeface="Times New Roman"/>
                <a:cs typeface="Times New Roman"/>
              </a:rPr>
              <a:t>● </a:t>
            </a:r>
            <a:r>
              <a:rPr lang="id-ID" b="1" i="1" dirty="0" smtClean="0">
                <a:solidFill>
                  <a:schemeClr val="tx1"/>
                </a:solidFill>
                <a:latin typeface="Times New Roman" pitchFamily="18" charset="0"/>
                <a:cs typeface="Times New Roman" pitchFamily="18" charset="0"/>
              </a:rPr>
              <a:t>Skala Thurstone </a:t>
            </a:r>
            <a:r>
              <a:rPr lang="id-ID" dirty="0" smtClean="0">
                <a:solidFill>
                  <a:schemeClr val="tx1"/>
                </a:solidFill>
                <a:latin typeface="Times New Roman" pitchFamily="18" charset="0"/>
                <a:cs typeface="Times New Roman" pitchFamily="18" charset="0"/>
              </a:rPr>
              <a:t>(interval 1 – 11)</a:t>
            </a:r>
          </a:p>
          <a:p>
            <a:pPr algn="l"/>
            <a:r>
              <a:rPr lang="id-ID" b="1" i="1" dirty="0" smtClean="0">
                <a:solidFill>
                  <a:schemeClr val="tx1"/>
                </a:solidFill>
                <a:latin typeface="Times New Roman" pitchFamily="18" charset="0"/>
                <a:cs typeface="Times New Roman" pitchFamily="18" charset="0"/>
              </a:rPr>
              <a:t>● Bogardus</a:t>
            </a:r>
            <a:r>
              <a:rPr lang="id-ID" i="1" dirty="0" smtClean="0">
                <a:solidFill>
                  <a:schemeClr val="tx1"/>
                </a:solidFill>
                <a:latin typeface="Times New Roman" pitchFamily="18" charset="0"/>
                <a:cs typeface="Times New Roman" pitchFamily="18" charset="0"/>
              </a:rPr>
              <a:t> </a:t>
            </a:r>
            <a:r>
              <a:rPr lang="id-ID" dirty="0" smtClean="0">
                <a:solidFill>
                  <a:schemeClr val="tx1"/>
                </a:solidFill>
                <a:latin typeface="Times New Roman" pitchFamily="18" charset="0"/>
                <a:cs typeface="Times New Roman" pitchFamily="18" charset="0"/>
              </a:rPr>
              <a:t>(pertanyaan 1 – 7)</a:t>
            </a:r>
          </a:p>
          <a:p>
            <a:pPr algn="l"/>
            <a:r>
              <a:rPr lang="id-ID" b="1" i="1" dirty="0" smtClean="0">
                <a:solidFill>
                  <a:schemeClr val="tx1"/>
                </a:solidFill>
                <a:latin typeface="Times New Roman" pitchFamily="18" charset="0"/>
                <a:cs typeface="Times New Roman" pitchFamily="18" charset="0"/>
              </a:rPr>
              <a:t>●Skala Likert</a:t>
            </a:r>
            <a:r>
              <a:rPr lang="id-ID" b="1" dirty="0" smtClean="0">
                <a:solidFill>
                  <a:schemeClr val="tx1"/>
                </a:solidFill>
                <a:latin typeface="Times New Roman" pitchFamily="18" charset="0"/>
                <a:cs typeface="Times New Roman" pitchFamily="18" charset="0"/>
              </a:rPr>
              <a:t> </a:t>
            </a:r>
            <a:r>
              <a:rPr lang="id-ID" dirty="0" smtClean="0">
                <a:solidFill>
                  <a:schemeClr val="tx1"/>
                </a:solidFill>
                <a:latin typeface="Times New Roman" pitchFamily="18" charset="0"/>
                <a:cs typeface="Times New Roman" pitchFamily="18" charset="0"/>
              </a:rPr>
              <a:t>(interval 1 – 5)</a:t>
            </a:r>
            <a:endParaRPr lang="id-ID" b="1" dirty="0" smtClean="0">
              <a:solidFill>
                <a:schemeClr val="tx1"/>
              </a:solidFill>
              <a:latin typeface="Times New Roman" pitchFamily="18" charset="0"/>
              <a:cs typeface="Times New Roman" pitchFamily="18" charset="0"/>
            </a:endParaRPr>
          </a:p>
          <a:p>
            <a:pPr algn="l"/>
            <a:r>
              <a:rPr lang="id-ID" b="1" i="1" dirty="0" smtClean="0">
                <a:solidFill>
                  <a:schemeClr val="tx1"/>
                </a:solidFill>
                <a:latin typeface="Times New Roman" pitchFamily="18" charset="0"/>
                <a:cs typeface="Times New Roman" pitchFamily="18" charset="0"/>
              </a:rPr>
              <a:t>● Skala semantik</a:t>
            </a:r>
            <a:r>
              <a:rPr lang="id-ID" i="1" dirty="0" smtClean="0">
                <a:solidFill>
                  <a:schemeClr val="tx1"/>
                </a:solidFill>
                <a:latin typeface="Times New Roman" pitchFamily="18" charset="0"/>
                <a:cs typeface="Times New Roman" pitchFamily="18" charset="0"/>
              </a:rPr>
              <a:t> </a:t>
            </a:r>
            <a:r>
              <a:rPr lang="id-ID" dirty="0" smtClean="0">
                <a:solidFill>
                  <a:schemeClr val="tx1"/>
                </a:solidFill>
              </a:rPr>
              <a:t>(ukuran yang bersifat berlawanan </a:t>
            </a:r>
          </a:p>
          <a:p>
            <a:pPr marL="360363" indent="-360363" algn="l"/>
            <a:r>
              <a:rPr lang="id-ID" dirty="0" smtClean="0">
                <a:solidFill>
                  <a:schemeClr val="tx1"/>
                </a:solidFill>
              </a:rPr>
              <a:t>	1 – 7) dan lain-lain.  </a:t>
            </a:r>
          </a:p>
          <a:p>
            <a:pPr marL="360363" indent="-360363" algn="l"/>
            <a:r>
              <a:rPr lang="id-ID" b="1" i="1" dirty="0" smtClean="0">
                <a:solidFill>
                  <a:schemeClr val="tx1"/>
                </a:solidFill>
              </a:rPr>
              <a:t>Contoh dengan skor + 3 sampai – 3</a:t>
            </a:r>
          </a:p>
          <a:p>
            <a:endParaRPr lang="id-ID" dirty="0"/>
          </a:p>
        </p:txBody>
      </p:sp>
    </p:spTree>
  </p:cSld>
  <p:clrMapOvr>
    <a:masterClrMapping/>
  </p:clrMapOvr>
  <p:transition>
    <p:wedge/>
  </p:transition>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601917"/>
            <a:ext cx="7772400" cy="1470025"/>
          </a:xfrm>
        </p:spPr>
        <p:txBody>
          <a:bodyPr>
            <a:noAutofit/>
          </a:bodyPr>
          <a:lstStyle/>
          <a:p>
            <a:r>
              <a:rPr lang="id-ID" sz="9600" dirty="0" smtClean="0"/>
              <a:t>TERIMA KASIH</a:t>
            </a:r>
            <a:endParaRPr lang="id-ID" sz="9600" dirty="0"/>
          </a:p>
        </p:txBody>
      </p:sp>
      <p:pic>
        <p:nvPicPr>
          <p:cNvPr id="4" name="Picture 3" descr="http://sphotos-b.ak.fbcdn.net/hphotos-ak-frc1/254920_111447125715159_1454412426_n.jpg"/>
          <p:cNvPicPr/>
          <p:nvPr/>
        </p:nvPicPr>
        <p:blipFill>
          <a:blip r:embed="rId2"/>
          <a:srcRect/>
          <a:stretch>
            <a:fillRect/>
          </a:stretch>
        </p:blipFill>
        <p:spPr bwMode="auto">
          <a:xfrm>
            <a:off x="357158" y="735962"/>
            <a:ext cx="8429684" cy="2121534"/>
          </a:xfrm>
          <a:prstGeom prst="rect">
            <a:avLst/>
          </a:prstGeom>
          <a:noFill/>
          <a:ln w="9525">
            <a:noFill/>
            <a:miter lim="800000"/>
            <a:headEnd/>
            <a:tailEnd/>
          </a:ln>
        </p:spPr>
      </p:pic>
      <p:pic>
        <p:nvPicPr>
          <p:cNvPr id="5" name="Picture 4" descr="http://sphotos-b.ak.fbcdn.net/hphotos-ak-frc1/734482_104474146412457_1782639536_n.jpg"/>
          <p:cNvPicPr/>
          <p:nvPr/>
        </p:nvPicPr>
        <p:blipFill>
          <a:blip r:embed="rId3"/>
          <a:srcRect/>
          <a:stretch>
            <a:fillRect/>
          </a:stretch>
        </p:blipFill>
        <p:spPr bwMode="auto">
          <a:xfrm>
            <a:off x="357158" y="3929066"/>
            <a:ext cx="8429684" cy="2121534"/>
          </a:xfrm>
          <a:prstGeom prst="rect">
            <a:avLst/>
          </a:prstGeom>
          <a:noFill/>
          <a:ln w="9525">
            <a:noFill/>
            <a:miter lim="800000"/>
            <a:headEnd/>
            <a:tailEnd/>
          </a:ln>
        </p:spPr>
      </p:pic>
    </p:spTree>
  </p:cSld>
  <p:clrMapOvr>
    <a:masterClrMapping/>
  </p:clrMapOvr>
  <p:transition>
    <p:wedge/>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85720" y="415913"/>
            <a:ext cx="8429684" cy="727071"/>
          </a:xfrm>
        </p:spPr>
        <p:txBody>
          <a:bodyPr>
            <a:normAutofit fontScale="90000"/>
          </a:bodyPr>
          <a:lstStyle/>
          <a:p>
            <a:r>
              <a:rPr lang="id-ID" b="1" dirty="0" smtClean="0"/>
              <a:t>A.	Hakikat Riset Konsumen</a:t>
            </a:r>
            <a:endParaRPr lang="id-ID" dirty="0"/>
          </a:p>
        </p:txBody>
      </p:sp>
      <p:sp>
        <p:nvSpPr>
          <p:cNvPr id="3" name="Subtitle 2"/>
          <p:cNvSpPr>
            <a:spLocks noGrp="1"/>
          </p:cNvSpPr>
          <p:nvPr>
            <p:ph type="subTitle" idx="1"/>
          </p:nvPr>
        </p:nvSpPr>
        <p:spPr>
          <a:xfrm>
            <a:off x="500002" y="1214422"/>
            <a:ext cx="8358278" cy="5072098"/>
          </a:xfrm>
        </p:spPr>
        <p:txBody>
          <a:bodyPr>
            <a:normAutofit lnSpcReduction="10000"/>
          </a:bodyPr>
          <a:lstStyle/>
          <a:p>
            <a:r>
              <a:rPr lang="id-ID" dirty="0" smtClean="0">
                <a:solidFill>
                  <a:schemeClr val="tx1"/>
                </a:solidFill>
                <a:latin typeface="Times New Roman"/>
                <a:cs typeface="Times New Roman"/>
              </a:rPr>
              <a:t>1. </a:t>
            </a:r>
            <a:r>
              <a:rPr lang="id-ID" dirty="0" smtClean="0">
                <a:solidFill>
                  <a:schemeClr val="tx1"/>
                </a:solidFill>
              </a:rPr>
              <a:t>Riset konsumen adalah penelitian yang dikembangkan sebagai perluasan bidang riset pemasaran yang perhatiannya difocuskan pada perilaku konsumen bukan pada aspek-aspek lain dalam proses pemasaran. </a:t>
            </a:r>
          </a:p>
          <a:p>
            <a:endParaRPr lang="id-ID" sz="1300" dirty="0" smtClean="0">
              <a:solidFill>
                <a:schemeClr val="tx1"/>
              </a:solidFill>
            </a:endParaRPr>
          </a:p>
          <a:p>
            <a:r>
              <a:rPr lang="id-ID" dirty="0" smtClean="0">
                <a:solidFill>
                  <a:schemeClr val="tx1"/>
                </a:solidFill>
                <a:latin typeface="Times New Roman"/>
                <a:cs typeface="Times New Roman"/>
              </a:rPr>
              <a:t>2. </a:t>
            </a:r>
            <a:r>
              <a:rPr lang="id-ID" dirty="0" smtClean="0">
                <a:solidFill>
                  <a:schemeClr val="tx1"/>
                </a:solidFill>
              </a:rPr>
              <a:t>Tujuan penelitian konsumen adalah untuk mengetahui sejauhmana perusahaan dapat menyediakan kebutuhan konsumen akan suatu produk yang dapat mendatangkan kepuasan bagi mereka.</a:t>
            </a:r>
          </a:p>
          <a:p>
            <a:endParaRPr lang="id-ID" dirty="0"/>
          </a:p>
        </p:txBody>
      </p:sp>
    </p:spTree>
  </p:cSld>
  <p:clrMapOvr>
    <a:masterClrMapping/>
  </p:clrMapOvr>
  <p:transition>
    <p:wedge/>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500042"/>
            <a:ext cx="8429684" cy="6072230"/>
          </a:xfrm>
        </p:spPr>
        <p:txBody>
          <a:bodyPr/>
          <a:lstStyle/>
          <a:p>
            <a:r>
              <a:rPr lang="id-ID" dirty="0" smtClean="0">
                <a:solidFill>
                  <a:schemeClr val="tx1"/>
                </a:solidFill>
                <a:latin typeface="Times New Roman"/>
                <a:cs typeface="Times New Roman"/>
              </a:rPr>
              <a:t>3. </a:t>
            </a:r>
            <a:r>
              <a:rPr lang="id-ID" dirty="0" smtClean="0">
                <a:solidFill>
                  <a:schemeClr val="tx1"/>
                </a:solidFill>
              </a:rPr>
              <a:t>Selain itu, riset konsumen bertujuan untuk mengetahui sejauhmana respon, persepsi, motivasi, atas suatu produk yang ditawarkan, dan lain sebagainya</a:t>
            </a:r>
          </a:p>
          <a:p>
            <a:r>
              <a:rPr lang="id-ID" dirty="0" smtClean="0">
                <a:solidFill>
                  <a:schemeClr val="tx1"/>
                </a:solidFill>
              </a:rPr>
              <a:t>4. Kegunaan penelitian konsumen bahwa riset sebenarnaya merupakan suatu kegiatan untuk memperoleh data dan informasi yang sangat berguna untuk mengetahui tentang perilaku konsumen, untuk memecahkan persoalan atau mengembangkan ilmu pengetahuan</a:t>
            </a:r>
          </a:p>
          <a:p>
            <a:endParaRPr lang="id-ID" dirty="0"/>
          </a:p>
        </p:txBody>
      </p:sp>
    </p:spTree>
  </p:cSld>
  <p:clrMapOvr>
    <a:masterClrMapping/>
  </p:clrMapOvr>
  <p:transition spd="slow">
    <p:wedge/>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571480"/>
            <a:ext cx="8429684" cy="5857916"/>
          </a:xfrm>
        </p:spPr>
        <p:txBody>
          <a:bodyPr>
            <a:normAutofit/>
          </a:bodyPr>
          <a:lstStyle/>
          <a:p>
            <a:r>
              <a:rPr lang="id-ID" sz="3600" dirty="0" smtClean="0">
                <a:solidFill>
                  <a:schemeClr val="tx1"/>
                </a:solidFill>
                <a:latin typeface="Times New Roman"/>
                <a:cs typeface="Times New Roman"/>
              </a:rPr>
              <a:t>5. </a:t>
            </a:r>
            <a:r>
              <a:rPr lang="id-ID" sz="3600" dirty="0" smtClean="0">
                <a:solidFill>
                  <a:schemeClr val="tx1"/>
                </a:solidFill>
              </a:rPr>
              <a:t>Hasil riset berguna bagi konsumen untuk mengarahkan perilaku konsumen dalam rangka mendapatkan produk yang mereka butuhkan</a:t>
            </a:r>
            <a:r>
              <a:rPr lang="id-ID" dirty="0" smtClean="0">
                <a:solidFill>
                  <a:schemeClr val="tx1"/>
                </a:solidFill>
              </a:rPr>
              <a:t>. </a:t>
            </a:r>
          </a:p>
          <a:p>
            <a:endParaRPr lang="id-ID" sz="1200" dirty="0" smtClean="0">
              <a:solidFill>
                <a:schemeClr val="tx1"/>
              </a:solidFill>
            </a:endParaRPr>
          </a:p>
          <a:p>
            <a:r>
              <a:rPr lang="id-ID" sz="3600" dirty="0" smtClean="0">
                <a:solidFill>
                  <a:schemeClr val="tx1"/>
                </a:solidFill>
                <a:latin typeface="Times New Roman"/>
                <a:cs typeface="Times New Roman"/>
              </a:rPr>
              <a:t>6. </a:t>
            </a:r>
            <a:r>
              <a:rPr lang="id-ID" sz="3600" dirty="0" smtClean="0">
                <a:solidFill>
                  <a:schemeClr val="tx1"/>
                </a:solidFill>
              </a:rPr>
              <a:t>Disamping itu, riset berfungsi sebagai basis untuk pendidikan dan perlindungan konsumen dan melengkapi informasi yang penting untuk keputusan kebijakan publik. </a:t>
            </a:r>
          </a:p>
          <a:p>
            <a:endParaRPr lang="id-ID" dirty="0"/>
          </a:p>
        </p:txBody>
      </p:sp>
    </p:spTree>
  </p:cSld>
  <p:clrMapOvr>
    <a:masterClrMapping/>
  </p:clrMapOvr>
  <p:transition>
    <p:wedg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42844" y="285729"/>
            <a:ext cx="8858280" cy="1000132"/>
          </a:xfrm>
        </p:spPr>
        <p:txBody>
          <a:bodyPr>
            <a:normAutofit fontScale="90000"/>
          </a:bodyPr>
          <a:lstStyle/>
          <a:p>
            <a:r>
              <a:rPr lang="id-ID" b="1" dirty="0" smtClean="0"/>
              <a:t>B.	Metode dan Teknik Riset Konsumen</a:t>
            </a:r>
            <a:endParaRPr lang="id-ID" dirty="0"/>
          </a:p>
        </p:txBody>
      </p:sp>
      <p:sp>
        <p:nvSpPr>
          <p:cNvPr id="3" name="Subtitle 2"/>
          <p:cNvSpPr>
            <a:spLocks noGrp="1"/>
          </p:cNvSpPr>
          <p:nvPr>
            <p:ph type="subTitle" idx="1"/>
          </p:nvPr>
        </p:nvSpPr>
        <p:spPr>
          <a:xfrm>
            <a:off x="285720" y="1357298"/>
            <a:ext cx="8572560" cy="5143536"/>
          </a:xfrm>
        </p:spPr>
        <p:txBody>
          <a:bodyPr/>
          <a:lstStyle/>
          <a:p>
            <a:pPr marL="514350" indent="-514350" algn="l">
              <a:buAutoNum type="arabicPeriod"/>
            </a:pPr>
            <a:r>
              <a:rPr lang="id-ID" b="1" i="1" dirty="0" smtClean="0">
                <a:solidFill>
                  <a:schemeClr val="tx1"/>
                </a:solidFill>
              </a:rPr>
              <a:t>Riset Kuantitatif</a:t>
            </a:r>
            <a:r>
              <a:rPr lang="id-ID" dirty="0" smtClean="0">
                <a:solidFill>
                  <a:schemeClr val="tx1"/>
                </a:solidFill>
              </a:rPr>
              <a:t> : riset ini bersifat deskriptif dan digunakan oleh para peneliti untuk memahami pengaruh berbagai masukan promosi terhadap konsumen, sehingga memungkinkan para pemasar memprediksi perilaku konsumen.</a:t>
            </a:r>
          </a:p>
          <a:p>
            <a:pPr marL="971550" lvl="1" indent="-514350" algn="l">
              <a:buAutoNum type="alphaLcPeriod"/>
            </a:pPr>
            <a:r>
              <a:rPr lang="id-ID" i="1" dirty="0" smtClean="0">
                <a:solidFill>
                  <a:schemeClr val="tx1"/>
                </a:solidFill>
              </a:rPr>
              <a:t>Observasi </a:t>
            </a:r>
          </a:p>
          <a:p>
            <a:pPr marL="971550" lvl="1" indent="-514350" algn="l">
              <a:buAutoNum type="alphaLcPeriod"/>
            </a:pPr>
            <a:r>
              <a:rPr lang="id-ID" i="1" dirty="0" smtClean="0">
                <a:solidFill>
                  <a:schemeClr val="tx1"/>
                </a:solidFill>
              </a:rPr>
              <a:t>Eksperimentasi</a:t>
            </a:r>
            <a:r>
              <a:rPr lang="id-ID" dirty="0" smtClean="0">
                <a:solidFill>
                  <a:schemeClr val="tx1"/>
                </a:solidFill>
              </a:rPr>
              <a:t> </a:t>
            </a:r>
          </a:p>
          <a:p>
            <a:pPr marL="514350" indent="-514350" algn="l"/>
            <a:r>
              <a:rPr lang="id-ID" dirty="0" smtClean="0">
                <a:solidFill>
                  <a:schemeClr val="tx1"/>
                </a:solidFill>
              </a:rPr>
              <a:t>	</a:t>
            </a:r>
            <a:r>
              <a:rPr lang="id-ID" i="1" dirty="0" smtClean="0">
                <a:solidFill>
                  <a:schemeClr val="tx1"/>
                </a:solidFill>
              </a:rPr>
              <a:t>c</a:t>
            </a:r>
            <a:r>
              <a:rPr lang="id-ID" dirty="0" smtClean="0">
                <a:solidFill>
                  <a:schemeClr val="tx1"/>
                </a:solidFill>
              </a:rPr>
              <a:t>.	</a:t>
            </a:r>
            <a:r>
              <a:rPr lang="id-ID" i="1" dirty="0" smtClean="0">
                <a:solidFill>
                  <a:schemeClr val="tx1"/>
                </a:solidFill>
              </a:rPr>
              <a:t>Survey</a:t>
            </a:r>
          </a:p>
          <a:p>
            <a:pPr marL="514350" indent="-514350">
              <a:buAutoNum type="alphaLcPeriod" startAt="2"/>
            </a:pPr>
            <a:endParaRPr lang="id-ID" i="1" dirty="0"/>
          </a:p>
        </p:txBody>
      </p:sp>
    </p:spTree>
  </p:cSld>
  <p:clrMapOvr>
    <a:masterClrMapping/>
  </p:clrMapOvr>
  <p:transition>
    <p:wedge/>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428604"/>
            <a:ext cx="8501122" cy="6000792"/>
          </a:xfrm>
        </p:spPr>
        <p:txBody>
          <a:bodyPr>
            <a:normAutofit lnSpcReduction="10000"/>
          </a:bodyPr>
          <a:lstStyle/>
          <a:p>
            <a:pPr marL="539750" indent="-539750" algn="l">
              <a:buAutoNum type="arabicPeriod" startAt="2"/>
            </a:pPr>
            <a:r>
              <a:rPr lang="id-ID" b="1" i="1" dirty="0" smtClean="0">
                <a:solidFill>
                  <a:schemeClr val="tx1"/>
                </a:solidFill>
              </a:rPr>
              <a:t>Riset Kualitatif:</a:t>
            </a:r>
            <a:r>
              <a:rPr lang="id-ID" dirty="0" smtClean="0">
                <a:solidFill>
                  <a:schemeClr val="tx1"/>
                </a:solidFill>
              </a:rPr>
              <a:t> riset ini digunakan untuk mendapatkan berbagai gagasan baru dalam rangka kampanye promosi. Pendekatan riset ini disebut </a:t>
            </a:r>
            <a:r>
              <a:rPr lang="id-ID" i="1" dirty="0" smtClean="0">
                <a:solidFill>
                  <a:schemeClr val="tx1"/>
                </a:solidFill>
              </a:rPr>
              <a:t>interpretivisme</a:t>
            </a:r>
            <a:r>
              <a:rPr lang="id-ID" dirty="0" smtClean="0">
                <a:solidFill>
                  <a:schemeClr val="tx1"/>
                </a:solidFill>
              </a:rPr>
              <a:t> dengan teknik yang digunakan adalah:</a:t>
            </a:r>
          </a:p>
          <a:p>
            <a:pPr marL="539750" indent="-539750" algn="l"/>
            <a:r>
              <a:rPr lang="id-ID" dirty="0" smtClean="0">
                <a:solidFill>
                  <a:schemeClr val="tx1"/>
                </a:solidFill>
              </a:rPr>
              <a:t>	</a:t>
            </a:r>
            <a:r>
              <a:rPr lang="id-ID" i="1" dirty="0" smtClean="0">
                <a:solidFill>
                  <a:schemeClr val="tx1"/>
                </a:solidFill>
              </a:rPr>
              <a:t>a</a:t>
            </a:r>
            <a:r>
              <a:rPr lang="id-ID" dirty="0" smtClean="0">
                <a:solidFill>
                  <a:schemeClr val="tx1"/>
                </a:solidFill>
              </a:rPr>
              <a:t>.	</a:t>
            </a:r>
            <a:r>
              <a:rPr lang="id-ID" i="1" dirty="0" smtClean="0">
                <a:solidFill>
                  <a:schemeClr val="tx1"/>
                </a:solidFill>
              </a:rPr>
              <a:t>Wawancara</a:t>
            </a:r>
            <a:r>
              <a:rPr lang="id-ID" dirty="0" smtClean="0">
                <a:solidFill>
                  <a:schemeClr val="tx1"/>
                </a:solidFill>
              </a:rPr>
              <a:t> </a:t>
            </a:r>
            <a:r>
              <a:rPr lang="id-ID" i="1" dirty="0" smtClean="0">
                <a:solidFill>
                  <a:schemeClr val="tx1"/>
                </a:solidFill>
              </a:rPr>
              <a:t>mendalam</a:t>
            </a:r>
          </a:p>
          <a:p>
            <a:pPr marL="539750" indent="-539750" algn="l"/>
            <a:r>
              <a:rPr lang="id-ID" i="1" dirty="0" smtClean="0">
                <a:solidFill>
                  <a:schemeClr val="tx1"/>
                </a:solidFill>
              </a:rPr>
              <a:t>	b</a:t>
            </a:r>
            <a:r>
              <a:rPr lang="id-ID" dirty="0" smtClean="0">
                <a:solidFill>
                  <a:schemeClr val="tx1"/>
                </a:solidFill>
              </a:rPr>
              <a:t>.	</a:t>
            </a:r>
            <a:r>
              <a:rPr lang="id-ID" i="1" dirty="0" smtClean="0">
                <a:solidFill>
                  <a:schemeClr val="tx1"/>
                </a:solidFill>
              </a:rPr>
              <a:t>Kelompok focus</a:t>
            </a:r>
          </a:p>
          <a:p>
            <a:pPr marL="539750" indent="-539750" algn="l"/>
            <a:r>
              <a:rPr lang="id-ID" i="1" dirty="0" smtClean="0">
                <a:solidFill>
                  <a:schemeClr val="tx1"/>
                </a:solidFill>
              </a:rPr>
              <a:t>	c</a:t>
            </a:r>
            <a:r>
              <a:rPr lang="id-ID" dirty="0" smtClean="0">
                <a:solidFill>
                  <a:schemeClr val="tx1"/>
                </a:solidFill>
              </a:rPr>
              <a:t>.	</a:t>
            </a:r>
            <a:r>
              <a:rPr lang="id-ID" i="1" dirty="0" smtClean="0">
                <a:solidFill>
                  <a:schemeClr val="tx1"/>
                </a:solidFill>
              </a:rPr>
              <a:t>Teknik proyektif</a:t>
            </a:r>
          </a:p>
          <a:p>
            <a:pPr marL="539750" indent="-539750" algn="l"/>
            <a:r>
              <a:rPr lang="id-ID" i="1" dirty="0" smtClean="0">
                <a:solidFill>
                  <a:schemeClr val="tx1"/>
                </a:solidFill>
              </a:rPr>
              <a:t>	d.	Analisis metafora</a:t>
            </a:r>
          </a:p>
          <a:p>
            <a:pPr marL="539750" indent="-539750" algn="l"/>
            <a:r>
              <a:rPr lang="id-ID" i="1" dirty="0" smtClean="0">
                <a:solidFill>
                  <a:schemeClr val="tx1"/>
                </a:solidFill>
              </a:rPr>
              <a:t>	e. Pengukuran fisiologis</a:t>
            </a:r>
            <a:r>
              <a:rPr lang="id-ID" i="1" dirty="0" smtClean="0"/>
              <a:t> </a:t>
            </a:r>
          </a:p>
          <a:p>
            <a:pPr marL="539750" indent="-539750" algn="l"/>
            <a:r>
              <a:rPr lang="id-ID" i="1" dirty="0" smtClean="0"/>
              <a:t>	</a:t>
            </a:r>
            <a:endParaRPr lang="id-ID" dirty="0" smtClean="0"/>
          </a:p>
          <a:p>
            <a:pPr algn="l"/>
            <a:endParaRPr lang="id-ID" dirty="0"/>
          </a:p>
        </p:txBody>
      </p:sp>
    </p:spTree>
  </p:cSld>
  <p:clrMapOvr>
    <a:masterClrMapping/>
  </p:clrMapOvr>
  <p:transition>
    <p:wedge/>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14282" y="500043"/>
            <a:ext cx="8572560" cy="857255"/>
          </a:xfrm>
        </p:spPr>
        <p:txBody>
          <a:bodyPr>
            <a:normAutofit fontScale="90000"/>
          </a:bodyPr>
          <a:lstStyle/>
          <a:p>
            <a:r>
              <a:rPr lang="id-ID" b="1" dirty="0" smtClean="0"/>
              <a:t>C. Hal Penting dalam Melakukan Riset Konsumen</a:t>
            </a:r>
            <a:endParaRPr lang="id-ID" dirty="0"/>
          </a:p>
        </p:txBody>
      </p:sp>
      <p:sp>
        <p:nvSpPr>
          <p:cNvPr id="5" name="Subtitle 4"/>
          <p:cNvSpPr>
            <a:spLocks noGrp="1"/>
          </p:cNvSpPr>
          <p:nvPr>
            <p:ph type="subTitle" idx="1"/>
          </p:nvPr>
        </p:nvSpPr>
        <p:spPr>
          <a:xfrm>
            <a:off x="428596" y="1643050"/>
            <a:ext cx="8429684" cy="5000660"/>
          </a:xfrm>
        </p:spPr>
        <p:txBody>
          <a:bodyPr>
            <a:normAutofit lnSpcReduction="10000"/>
          </a:bodyPr>
          <a:lstStyle/>
          <a:p>
            <a:pPr marL="342900" indent="-342900">
              <a:buAutoNum type="arabicPeriod"/>
            </a:pPr>
            <a:r>
              <a:rPr lang="id-ID" i="1" dirty="0" smtClean="0">
                <a:solidFill>
                  <a:schemeClr val="tx1"/>
                </a:solidFill>
              </a:rPr>
              <a:t>Menyusun Riset</a:t>
            </a:r>
            <a:r>
              <a:rPr lang="id-ID" dirty="0" smtClean="0">
                <a:solidFill>
                  <a:schemeClr val="tx1"/>
                </a:solidFill>
              </a:rPr>
              <a:t>: hendaknya riset dibuat dengan rancangan yang tepat agar dapat menjamin bahwa dapat membantu menentukan dan memberikan informasi yang berkualitas sesuai yang dibutuhkan.</a:t>
            </a:r>
          </a:p>
          <a:p>
            <a:pPr marL="342900" indent="-342900"/>
            <a:endParaRPr lang="id-ID" dirty="0" smtClean="0">
              <a:solidFill>
                <a:schemeClr val="tx1"/>
              </a:solidFill>
            </a:endParaRPr>
          </a:p>
          <a:p>
            <a:pPr marL="342900" indent="-342900">
              <a:buAutoNum type="arabicPeriod" startAt="2"/>
            </a:pPr>
            <a:r>
              <a:rPr lang="id-ID" i="1" dirty="0" smtClean="0">
                <a:solidFill>
                  <a:schemeClr val="tx1"/>
                </a:solidFill>
              </a:rPr>
              <a:t>Validitas dan Keterhandalan</a:t>
            </a:r>
            <a:r>
              <a:rPr lang="id-ID" dirty="0" smtClean="0">
                <a:solidFill>
                  <a:schemeClr val="tx1"/>
                </a:solidFill>
              </a:rPr>
              <a:t>: dalam rangka mengumpulkan data primer atau sekunder sebaiknya data yang dihasilkan untuk tujuan tertentu</a:t>
            </a:r>
          </a:p>
          <a:p>
            <a:pPr marL="342900" indent="-342900"/>
            <a:endParaRPr lang="id-ID" dirty="0" smtClean="0">
              <a:solidFill>
                <a:schemeClr val="tx1"/>
              </a:solidFill>
            </a:endParaRPr>
          </a:p>
          <a:p>
            <a:pPr marL="342900" indent="-342900"/>
            <a:endParaRPr lang="id-ID" dirty="0" smtClean="0"/>
          </a:p>
          <a:p>
            <a:endParaRPr lang="id-ID" dirty="0"/>
          </a:p>
        </p:txBody>
      </p:sp>
    </p:spTree>
  </p:cSld>
  <p:clrMapOvr>
    <a:masterClrMapping/>
  </p:clrMapOvr>
  <p:transition>
    <p:wedge/>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428604"/>
            <a:ext cx="8429684" cy="6143668"/>
          </a:xfrm>
        </p:spPr>
        <p:txBody>
          <a:bodyPr>
            <a:normAutofit lnSpcReduction="10000"/>
          </a:bodyPr>
          <a:lstStyle/>
          <a:p>
            <a:pPr marL="514350" indent="-514350">
              <a:buAutoNum type="arabicPeriod" startAt="3"/>
            </a:pPr>
            <a:r>
              <a:rPr lang="id-ID" i="1" dirty="0" smtClean="0">
                <a:solidFill>
                  <a:schemeClr val="tx1"/>
                </a:solidFill>
              </a:rPr>
              <a:t>Ketegori Harus Spesifik: </a:t>
            </a:r>
            <a:r>
              <a:rPr lang="id-ID" dirty="0" smtClean="0">
                <a:solidFill>
                  <a:schemeClr val="tx1"/>
                </a:solidFill>
              </a:rPr>
              <a:t>untuk kepentingan observasi, perlu dibuat kategori-kategori untuk mencatat perilaku yang diamati, kemudian tentukan sampel dengan ketentuan berpatokan pada prosedur penentuan sampel, penentuan ukuran sampel, dan unit sampel digunakan.</a:t>
            </a:r>
          </a:p>
          <a:p>
            <a:pPr marL="514350" indent="-514350"/>
            <a:endParaRPr lang="id-ID" sz="1300" dirty="0" smtClean="0">
              <a:solidFill>
                <a:schemeClr val="tx1"/>
              </a:solidFill>
            </a:endParaRPr>
          </a:p>
          <a:p>
            <a:pPr marL="514350" indent="-514350"/>
            <a:r>
              <a:rPr lang="id-ID" i="1" dirty="0" smtClean="0">
                <a:solidFill>
                  <a:schemeClr val="tx1"/>
                </a:solidFill>
              </a:rPr>
              <a:t>4. Unit Perilaku yang Dilakukan Penelitian Harus Jelas</a:t>
            </a:r>
            <a:r>
              <a:rPr lang="id-ID" dirty="0" smtClean="0">
                <a:solidFill>
                  <a:schemeClr val="tx1"/>
                </a:solidFill>
              </a:rPr>
              <a:t>: misalnya “</a:t>
            </a:r>
            <a:r>
              <a:rPr lang="id-ID" i="1" dirty="0" smtClean="0">
                <a:solidFill>
                  <a:schemeClr val="tx1"/>
                </a:solidFill>
              </a:rPr>
              <a:t>kerjasama</a:t>
            </a:r>
            <a:r>
              <a:rPr lang="id-ID" dirty="0" smtClean="0">
                <a:solidFill>
                  <a:schemeClr val="tx1"/>
                </a:solidFill>
              </a:rPr>
              <a:t>” definisi kerja sama adalah  mau menerima saran dan gagasan orang lain, bekerjasama secara harmonis dengan orang-orang lain untuk mencapai tujuan.</a:t>
            </a:r>
          </a:p>
          <a:p>
            <a:pPr marL="514350" indent="-514350">
              <a:buAutoNum type="arabicPeriod" startAt="3"/>
            </a:pPr>
            <a:endParaRPr lang="id-ID" dirty="0" smtClean="0">
              <a:solidFill>
                <a:schemeClr val="tx1"/>
              </a:solidFill>
            </a:endParaRPr>
          </a:p>
          <a:p>
            <a:endParaRPr lang="id-ID" dirty="0"/>
          </a:p>
        </p:txBody>
      </p:sp>
    </p:spTree>
  </p:cSld>
  <p:clrMapOvr>
    <a:masterClrMapping/>
  </p:clrMapOvr>
  <p:transition>
    <p:wedge/>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357158" y="285728"/>
            <a:ext cx="8501122" cy="6215106"/>
          </a:xfrm>
        </p:spPr>
        <p:txBody>
          <a:bodyPr>
            <a:normAutofit/>
          </a:bodyPr>
          <a:lstStyle/>
          <a:p>
            <a:r>
              <a:rPr lang="id-ID" sz="3100" dirty="0" smtClean="0">
                <a:solidFill>
                  <a:schemeClr val="tx1"/>
                </a:solidFill>
              </a:rPr>
              <a:t> </a:t>
            </a:r>
          </a:p>
          <a:p>
            <a:r>
              <a:rPr lang="id-ID" sz="3100" i="1" dirty="0" smtClean="0">
                <a:solidFill>
                  <a:schemeClr val="tx1"/>
                </a:solidFill>
              </a:rPr>
              <a:t>5.</a:t>
            </a:r>
            <a:r>
              <a:rPr lang="id-ID" sz="3100" dirty="0" smtClean="0">
                <a:solidFill>
                  <a:schemeClr val="tx1"/>
                </a:solidFill>
              </a:rPr>
              <a:t> </a:t>
            </a:r>
            <a:r>
              <a:rPr lang="id-ID" sz="3100" i="1" dirty="0" smtClean="0">
                <a:solidFill>
                  <a:schemeClr val="tx1"/>
                </a:solidFill>
              </a:rPr>
              <a:t>Perlu Adanya Inferensia Peneliti/pengamat</a:t>
            </a:r>
            <a:r>
              <a:rPr lang="id-ID" sz="3100" dirty="0" smtClean="0">
                <a:solidFill>
                  <a:schemeClr val="tx1"/>
                </a:solidFill>
              </a:rPr>
              <a:t>: maksudnya adalah penarikan kesimpulan oleh peneliti/ pengamat sesuai dengan penelitian yang dilakukan.</a:t>
            </a:r>
          </a:p>
          <a:p>
            <a:endParaRPr lang="id-ID" sz="1200" dirty="0" smtClean="0">
              <a:solidFill>
                <a:schemeClr val="tx1"/>
              </a:solidFill>
            </a:endParaRPr>
          </a:p>
          <a:p>
            <a:r>
              <a:rPr lang="id-ID" sz="3100" dirty="0" smtClean="0">
                <a:solidFill>
                  <a:schemeClr val="tx1"/>
                </a:solidFill>
              </a:rPr>
              <a:t> </a:t>
            </a:r>
            <a:r>
              <a:rPr lang="id-ID" sz="3100" i="1" dirty="0" smtClean="0">
                <a:solidFill>
                  <a:schemeClr val="tx1"/>
                </a:solidFill>
              </a:rPr>
              <a:t>6. Generalitas atau Daya Terap</a:t>
            </a:r>
            <a:r>
              <a:rPr lang="id-ID" sz="3100" dirty="0" smtClean="0">
                <a:solidFill>
                  <a:schemeClr val="tx1"/>
                </a:solidFill>
              </a:rPr>
              <a:t>: contoh generalitas (</a:t>
            </a:r>
            <a:r>
              <a:rPr lang="id-ID" sz="3100" i="1" dirty="0" smtClean="0">
                <a:solidFill>
                  <a:schemeClr val="tx1"/>
                </a:solidFill>
              </a:rPr>
              <a:t>applicabability</a:t>
            </a:r>
            <a:r>
              <a:rPr lang="id-ID" sz="3100" dirty="0" smtClean="0">
                <a:solidFill>
                  <a:schemeClr val="tx1"/>
                </a:solidFill>
              </a:rPr>
              <a:t>) adalah mengukur variabel daya perhatian (</a:t>
            </a:r>
            <a:r>
              <a:rPr lang="id-ID" sz="3100" i="1" dirty="0" smtClean="0">
                <a:solidFill>
                  <a:schemeClr val="tx1"/>
                </a:solidFill>
              </a:rPr>
              <a:t>attentiveness</a:t>
            </a:r>
            <a:r>
              <a:rPr lang="id-ID" sz="3100" dirty="0" smtClean="0">
                <a:solidFill>
                  <a:schemeClr val="tx1"/>
                </a:solidFill>
              </a:rPr>
              <a:t>) mahasiswa S1 pada perguruan tinggi tertentu. Variabel ini merupakan salah satu variabel kunci dalam mengukur prestasi belajar. </a:t>
            </a:r>
          </a:p>
          <a:p>
            <a:pPr marL="514350" indent="-514350"/>
            <a:endParaRPr lang="id-ID" dirty="0" smtClean="0"/>
          </a:p>
          <a:p>
            <a:endParaRPr lang="id-ID" dirty="0"/>
          </a:p>
        </p:txBody>
      </p:sp>
    </p:spTree>
  </p:cSld>
  <p:clrMapOvr>
    <a:masterClrMapping/>
  </p:clrMapOvr>
  <p:transition>
    <p:wedge/>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148</TotalTime>
  <Words>815</Words>
  <Application>Microsoft Office PowerPoint</Application>
  <PresentationFormat>On-screen Show (4:3)</PresentationFormat>
  <Paragraphs>77</Paragraphs>
  <Slides>19</Slides>
  <Notes>0</Notes>
  <HiddenSlides>0</HiddenSlides>
  <MMClips>0</MMClips>
  <ScaleCrop>false</ScaleCrop>
  <HeadingPairs>
    <vt:vector size="4" baseType="variant">
      <vt:variant>
        <vt:lpstr>Theme</vt:lpstr>
      </vt:variant>
      <vt:variant>
        <vt:i4>1</vt:i4>
      </vt:variant>
      <vt:variant>
        <vt:lpstr>Slide Titles</vt:lpstr>
      </vt:variant>
      <vt:variant>
        <vt:i4>19</vt:i4>
      </vt:variant>
    </vt:vector>
  </HeadingPairs>
  <TitlesOfParts>
    <vt:vector size="20" baseType="lpstr">
      <vt:lpstr>Office Theme</vt:lpstr>
      <vt:lpstr>II. RISET KONSUMEN</vt:lpstr>
      <vt:lpstr>A. Hakikat Riset Konsumen</vt:lpstr>
      <vt:lpstr>Slide 3</vt:lpstr>
      <vt:lpstr>Slide 4</vt:lpstr>
      <vt:lpstr>B. Metode dan Teknik Riset Konsumen</vt:lpstr>
      <vt:lpstr>Slide 6</vt:lpstr>
      <vt:lpstr>C. Hal Penting dalam Melakukan Riset Konsumen</vt:lpstr>
      <vt:lpstr>Slide 8</vt:lpstr>
      <vt:lpstr>Slide 9</vt:lpstr>
      <vt:lpstr>Slide 10</vt:lpstr>
      <vt:lpstr>Slide 11</vt:lpstr>
      <vt:lpstr>D. Manfaat Riset Konsumen</vt:lpstr>
      <vt:lpstr>Slide 13</vt:lpstr>
      <vt:lpstr>Slide 14</vt:lpstr>
      <vt:lpstr>E. Contoh Riset Konsumen </vt:lpstr>
      <vt:lpstr>Slide 16</vt:lpstr>
      <vt:lpstr>Slide 17</vt:lpstr>
      <vt:lpstr>Slide 18</vt:lpstr>
      <vt:lpstr>TERIMA KASIH</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PENTINGNYA RISET KONSUMEN </dc:title>
  <dc:creator>DELL</dc:creator>
  <cp:lastModifiedBy>DELL</cp:lastModifiedBy>
  <cp:revision>90</cp:revision>
  <dcterms:created xsi:type="dcterms:W3CDTF">2013-04-03T08:22:37Z</dcterms:created>
  <dcterms:modified xsi:type="dcterms:W3CDTF">2015-02-11T11:57:07Z</dcterms:modified>
</cp:coreProperties>
</file>